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1" r:id="rId3"/>
    <p:sldId id="260" r:id="rId4"/>
    <p:sldId id="258" r:id="rId5"/>
    <p:sldId id="259" r:id="rId6"/>
    <p:sldId id="25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C91532-6274-4029-9F67-25F895BB35B6}" type="datetimeFigureOut">
              <a:rPr lang="en-US" smtClean="0"/>
              <a:t>5/28/2013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0F44B1-2E94-4FBF-B588-3CCC3B054429}" type="slidenum">
              <a:rPr lang="en-US" smtClean="0"/>
              <a:t>‹#›</a:t>
            </a:fld>
            <a:endParaRPr lang="en-US"/>
          </a:p>
        </p:txBody>
      </p:sp>
    </p:spTree>
    <p:extLst>
      <p:ext uri="{BB962C8B-B14F-4D97-AF65-F5344CB8AC3E}">
        <p14:creationId xmlns:p14="http://schemas.microsoft.com/office/powerpoint/2010/main" val="2801653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0F44B1-2E94-4FBF-B588-3CCC3B054429}" type="slidenum">
              <a:rPr lang="en-US" smtClean="0"/>
              <a:t>1</a:t>
            </a:fld>
            <a:endParaRPr lang="en-US"/>
          </a:p>
        </p:txBody>
      </p:sp>
    </p:spTree>
    <p:extLst>
      <p:ext uri="{BB962C8B-B14F-4D97-AF65-F5344CB8AC3E}">
        <p14:creationId xmlns:p14="http://schemas.microsoft.com/office/powerpoint/2010/main" val="1983118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478792-F1BC-4962-ABAE-E32DDFBFF214}" type="datetimeFigureOut">
              <a:rPr lang="en-US" smtClean="0"/>
              <a:pPr/>
              <a:t>5/28/2013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478792-F1BC-4962-ABAE-E32DDFBFF214}" type="datetimeFigureOut">
              <a:rPr lang="en-US" smtClean="0"/>
              <a:pPr/>
              <a:t>5/28/2013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478792-F1BC-4962-ABAE-E32DDFBFF214}" type="datetimeFigureOut">
              <a:rPr lang="en-US" smtClean="0"/>
              <a:pPr/>
              <a:t>5/28/2013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478792-F1BC-4962-ABAE-E32DDFBFF214}" type="datetimeFigureOut">
              <a:rPr lang="en-US" smtClean="0"/>
              <a:pPr/>
              <a:t>5/28/2013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478792-F1BC-4962-ABAE-E32DDFBFF214}" type="datetimeFigureOut">
              <a:rPr lang="en-US" smtClean="0"/>
              <a:pPr/>
              <a:t>5/28/2013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478792-F1BC-4962-ABAE-E32DDFBFF214}" type="datetimeFigureOut">
              <a:rPr lang="en-US" smtClean="0"/>
              <a:pPr/>
              <a:t>5/28/2013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478792-F1BC-4962-ABAE-E32DDFBFF214}" type="datetimeFigureOut">
              <a:rPr lang="en-US" smtClean="0"/>
              <a:pPr/>
              <a:t>5/28/2013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478792-F1BC-4962-ABAE-E32DDFBFF214}" type="datetimeFigureOut">
              <a:rPr lang="en-US" smtClean="0"/>
              <a:pPr/>
              <a:t>5/28/2013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478792-F1BC-4962-ABAE-E32DDFBFF214}" type="datetimeFigureOut">
              <a:rPr lang="en-US" smtClean="0"/>
              <a:pPr/>
              <a:t>5/28/2013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78792-F1BC-4962-ABAE-E32DDFBFF214}" type="datetimeFigureOut">
              <a:rPr lang="en-US" smtClean="0"/>
              <a:pPr/>
              <a:t>5/28/2013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478792-F1BC-4962-ABAE-E32DDFBFF214}" type="datetimeFigureOut">
              <a:rPr lang="en-US" smtClean="0"/>
              <a:pPr/>
              <a:t>5/28/2013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56D933-1B82-465D-9BD2-64CD691450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78792-F1BC-4962-ABAE-E32DDFBFF214}" type="datetimeFigureOut">
              <a:rPr lang="en-US" smtClean="0"/>
              <a:pPr/>
              <a:t>5/28/2013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56D933-1B82-465D-9BD2-64CD691450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2" Type="http://schemas.openxmlformats.org/officeDocument/2006/relationships/image" Target="../media/image12.png"/><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s>
</file>

<file path=ppt/slides/_rels/slide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620000" cy="1012825"/>
          </a:xfrm>
        </p:spPr>
        <p:txBody>
          <a:bodyPr>
            <a:normAutofit fontScale="90000"/>
          </a:bodyPr>
          <a:lstStyle/>
          <a:p>
            <a:r>
              <a:rPr lang="en-US" b="1" dirty="0" smtClean="0">
                <a:solidFill>
                  <a:srgbClr val="0070C0"/>
                </a:solidFill>
              </a:rPr>
              <a:t>Me </a:t>
            </a:r>
            <a:r>
              <a:rPr lang="en-US" b="1" dirty="0" err="1" smtClean="0">
                <a:solidFill>
                  <a:srgbClr val="0070C0"/>
                </a:solidFill>
              </a:rPr>
              <a:t>llamo</a:t>
            </a:r>
            <a:r>
              <a:rPr lang="en-US" b="1" dirty="0" smtClean="0">
                <a:solidFill>
                  <a:srgbClr val="0070C0"/>
                </a:solidFill>
              </a:rPr>
              <a:t> _________        </a:t>
            </a:r>
            <a:r>
              <a:rPr lang="en-US" b="1" dirty="0" err="1" smtClean="0">
                <a:solidFill>
                  <a:srgbClr val="0070C0"/>
                </a:solidFill>
              </a:rPr>
              <a:t>Clase</a:t>
            </a:r>
            <a:r>
              <a:rPr lang="en-US" b="1" dirty="0" smtClean="0">
                <a:solidFill>
                  <a:srgbClr val="0070C0"/>
                </a:solidFill>
              </a:rPr>
              <a:t> 8N</a:t>
            </a:r>
            <a:br>
              <a:rPr lang="en-US" b="1" dirty="0" smtClean="0">
                <a:solidFill>
                  <a:srgbClr val="0070C0"/>
                </a:solidFill>
              </a:rPr>
            </a:br>
            <a:r>
              <a:rPr lang="en-US" b="1" dirty="0" smtClean="0">
                <a:solidFill>
                  <a:srgbClr val="0070C0"/>
                </a:solidFill>
              </a:rPr>
              <a:t>La </a:t>
            </a:r>
            <a:r>
              <a:rPr lang="en-US" b="1" dirty="0" err="1" smtClean="0">
                <a:solidFill>
                  <a:srgbClr val="0070C0"/>
                </a:solidFill>
              </a:rPr>
              <a:t>fecha</a:t>
            </a:r>
            <a:r>
              <a:rPr lang="en-US" b="1" dirty="0" smtClean="0">
                <a:solidFill>
                  <a:srgbClr val="0070C0"/>
                </a:solidFill>
              </a:rPr>
              <a:t> </a:t>
            </a:r>
            <a:r>
              <a:rPr lang="en-US" b="1" dirty="0" err="1" smtClean="0">
                <a:solidFill>
                  <a:srgbClr val="0070C0"/>
                </a:solidFill>
              </a:rPr>
              <a:t>es</a:t>
            </a:r>
            <a:r>
              <a:rPr lang="en-US" b="1" dirty="0" smtClean="0">
                <a:solidFill>
                  <a:srgbClr val="0070C0"/>
                </a:solidFill>
              </a:rPr>
              <a:t> el 23 de mayo del 2013</a:t>
            </a:r>
            <a:br>
              <a:rPr lang="en-US" b="1" dirty="0" smtClean="0">
                <a:solidFill>
                  <a:srgbClr val="0070C0"/>
                </a:solidFill>
              </a:rPr>
            </a:br>
            <a:endParaRPr lang="en-US" dirty="0">
              <a:solidFill>
                <a:srgbClr val="0070C0"/>
              </a:solidFill>
            </a:endParaRPr>
          </a:p>
        </p:txBody>
      </p:sp>
      <p:sp>
        <p:nvSpPr>
          <p:cNvPr id="4" name="Rectangle 3"/>
          <p:cNvSpPr/>
          <p:nvPr/>
        </p:nvSpPr>
        <p:spPr>
          <a:xfrm>
            <a:off x="0" y="1295400"/>
            <a:ext cx="9372600" cy="5016758"/>
          </a:xfrm>
          <a:prstGeom prst="rect">
            <a:avLst/>
          </a:prstGeom>
        </p:spPr>
        <p:txBody>
          <a:bodyPr wrap="square">
            <a:spAutoFit/>
          </a:bodyPr>
          <a:lstStyle/>
          <a:p>
            <a:pPr marL="609600" indent="-609600"/>
            <a:r>
              <a:rPr lang="es-ES_tradnl" sz="3200" dirty="0" smtClean="0"/>
              <a:t>Propósito # 61: </a:t>
            </a:r>
            <a:r>
              <a:rPr lang="en-US" sz="3200" b="1" dirty="0" smtClean="0">
                <a:latin typeface="Comic Sans MS" pitchFamily="66" charset="0"/>
                <a:cs typeface="Arial" charset="0"/>
              </a:rPr>
              <a:t>¿</a:t>
            </a:r>
            <a:r>
              <a:rPr lang="en-US" sz="3200" b="1" dirty="0" err="1" smtClean="0">
                <a:latin typeface="Comic Sans MS" pitchFamily="66" charset="0"/>
                <a:cs typeface="Arial" charset="0"/>
              </a:rPr>
              <a:t>Qué</a:t>
            </a:r>
            <a:r>
              <a:rPr lang="en-US" sz="3200" b="1" dirty="0" smtClean="0">
                <a:latin typeface="Comic Sans MS" pitchFamily="66" charset="0"/>
                <a:cs typeface="Arial" charset="0"/>
              </a:rPr>
              <a:t> le </a:t>
            </a:r>
            <a:r>
              <a:rPr lang="en-US" sz="3200" b="1" dirty="0" err="1" smtClean="0">
                <a:latin typeface="Comic Sans MS" pitchFamily="66" charset="0"/>
                <a:cs typeface="Arial" charset="0"/>
              </a:rPr>
              <a:t>paso</a:t>
            </a:r>
            <a:r>
              <a:rPr lang="en-US" sz="3200" b="1" dirty="0" smtClean="0">
                <a:latin typeface="Comic Sans MS" pitchFamily="66" charset="0"/>
                <a:cs typeface="Arial" charset="0"/>
              </a:rPr>
              <a:t> al </a:t>
            </a:r>
            <a:r>
              <a:rPr lang="en-US" sz="3200" b="1" dirty="0" err="1" smtClean="0">
                <a:latin typeface="Comic Sans MS" pitchFamily="66" charset="0"/>
                <a:cs typeface="Arial" charset="0"/>
              </a:rPr>
              <a:t>alcalde</a:t>
            </a:r>
            <a:r>
              <a:rPr lang="en-US" sz="3200" b="1" dirty="0" smtClean="0">
                <a:latin typeface="Comic Sans MS" pitchFamily="66" charset="0"/>
                <a:cs typeface="Arial" charset="0"/>
              </a:rPr>
              <a:t>?</a:t>
            </a:r>
            <a:endParaRPr lang="es-ES_tradnl" sz="3200" dirty="0" smtClean="0">
              <a:solidFill>
                <a:srgbClr val="3E3090"/>
              </a:solidFill>
            </a:endParaRPr>
          </a:p>
          <a:p>
            <a:pPr marL="609600" indent="-609600"/>
            <a:r>
              <a:rPr lang="es-ES_tradnl" sz="3200" dirty="0" smtClean="0"/>
              <a:t>Actividad Inicial:</a:t>
            </a:r>
          </a:p>
          <a:p>
            <a:pPr marL="609600" indent="-609600"/>
            <a:r>
              <a:rPr lang="es-ES_tradnl" sz="3200" dirty="0" err="1" smtClean="0">
                <a:solidFill>
                  <a:srgbClr val="3E3090"/>
                </a:solidFill>
              </a:rPr>
              <a:t>Write</a:t>
            </a:r>
            <a:r>
              <a:rPr lang="es-ES_tradnl" sz="3200" dirty="0" smtClean="0">
                <a:solidFill>
                  <a:srgbClr val="3E3090"/>
                </a:solidFill>
              </a:rPr>
              <a:t> a </a:t>
            </a:r>
            <a:r>
              <a:rPr lang="es-ES_tradnl" sz="3200" dirty="0" err="1" smtClean="0">
                <a:solidFill>
                  <a:srgbClr val="3E3090"/>
                </a:solidFill>
              </a:rPr>
              <a:t>sentence</a:t>
            </a:r>
            <a:r>
              <a:rPr lang="es-ES_tradnl" sz="3200" dirty="0" smtClean="0">
                <a:solidFill>
                  <a:srgbClr val="3E3090"/>
                </a:solidFill>
              </a:rPr>
              <a:t> </a:t>
            </a:r>
            <a:r>
              <a:rPr lang="es-ES_tradnl" sz="3200" dirty="0" err="1" smtClean="0">
                <a:solidFill>
                  <a:srgbClr val="3E3090"/>
                </a:solidFill>
              </a:rPr>
              <a:t>with</a:t>
            </a:r>
            <a:r>
              <a:rPr lang="es-ES_tradnl" sz="3200" dirty="0" smtClean="0">
                <a:solidFill>
                  <a:srgbClr val="3E3090"/>
                </a:solidFill>
              </a:rPr>
              <a:t> </a:t>
            </a:r>
            <a:r>
              <a:rPr lang="es-ES_tradnl" sz="3200" dirty="0" err="1" smtClean="0">
                <a:solidFill>
                  <a:srgbClr val="3E3090"/>
                </a:solidFill>
              </a:rPr>
              <a:t>each</a:t>
            </a:r>
            <a:r>
              <a:rPr lang="es-ES_tradnl" sz="3200" dirty="0" smtClean="0">
                <a:solidFill>
                  <a:srgbClr val="3E3090"/>
                </a:solidFill>
              </a:rPr>
              <a:t> </a:t>
            </a:r>
            <a:r>
              <a:rPr lang="es-ES_tradnl" sz="3200" dirty="0" err="1" smtClean="0">
                <a:solidFill>
                  <a:srgbClr val="3E3090"/>
                </a:solidFill>
              </a:rPr>
              <a:t>word</a:t>
            </a:r>
            <a:r>
              <a:rPr lang="es-ES_tradnl" sz="3200" dirty="0" smtClean="0">
                <a:solidFill>
                  <a:srgbClr val="3E3090"/>
                </a:solidFill>
              </a:rPr>
              <a:t>.</a:t>
            </a:r>
          </a:p>
          <a:p>
            <a:pPr marL="609600" indent="-609600">
              <a:buAutoNum type="arabicPeriod"/>
            </a:pPr>
            <a:r>
              <a:rPr lang="es-ES_tradnl" sz="3200" dirty="0" smtClean="0">
                <a:solidFill>
                  <a:srgbClr val="3E3090"/>
                </a:solidFill>
              </a:rPr>
              <a:t>malvado</a:t>
            </a:r>
          </a:p>
          <a:p>
            <a:pPr marL="609600" indent="-609600">
              <a:buAutoNum type="arabicPeriod"/>
            </a:pPr>
            <a:r>
              <a:rPr lang="es-ES_tradnl" sz="3200" dirty="0" smtClean="0">
                <a:solidFill>
                  <a:srgbClr val="3E3090"/>
                </a:solidFill>
              </a:rPr>
              <a:t>cómico                    </a:t>
            </a:r>
          </a:p>
          <a:p>
            <a:pPr marL="609600" indent="-609600">
              <a:buAutoNum type="arabicPeriod"/>
            </a:pPr>
            <a:r>
              <a:rPr lang="es-ES_tradnl" sz="3200" dirty="0" smtClean="0">
                <a:solidFill>
                  <a:srgbClr val="3E3090"/>
                </a:solidFill>
              </a:rPr>
              <a:t> astuto</a:t>
            </a:r>
          </a:p>
          <a:p>
            <a:pPr marL="609600" indent="-609600">
              <a:buAutoNum type="arabicPeriod"/>
            </a:pPr>
            <a:r>
              <a:rPr lang="es-ES_tradnl" sz="3200" dirty="0" smtClean="0">
                <a:solidFill>
                  <a:srgbClr val="3E3090"/>
                </a:solidFill>
              </a:rPr>
              <a:t>inteligente</a:t>
            </a:r>
          </a:p>
          <a:p>
            <a:pPr marL="609600" indent="-609600">
              <a:buAutoNum type="arabicPeriod"/>
            </a:pPr>
            <a:r>
              <a:rPr lang="es-ES_tradnl" sz="3200" dirty="0" smtClean="0">
                <a:solidFill>
                  <a:srgbClr val="3E3090"/>
                </a:solidFill>
              </a:rPr>
              <a:t>serio</a:t>
            </a:r>
          </a:p>
          <a:p>
            <a:pPr marL="609600" indent="-609600">
              <a:buAutoNum type="arabicPeriod"/>
            </a:pPr>
            <a:r>
              <a:rPr lang="es-ES_tradnl" sz="3200" dirty="0" smtClean="0">
                <a:solidFill>
                  <a:srgbClr val="3E3090"/>
                </a:solidFill>
              </a:rPr>
              <a:t>peligroso</a:t>
            </a:r>
          </a:p>
          <a:p>
            <a:pPr marL="609600" indent="-609600">
              <a:buAutoNum type="arabicPeriod"/>
            </a:pPr>
            <a:endParaRPr lang="es-ES_tradnl" sz="3200" dirty="0" smtClean="0">
              <a:solidFill>
                <a:srgbClr val="3E309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838200"/>
          </a:xfrm>
        </p:spPr>
        <p:txBody>
          <a:bodyPr/>
          <a:lstStyle/>
          <a:p>
            <a:r>
              <a:rPr lang="en-US" dirty="0" err="1" smtClean="0"/>
              <a:t>Más</a:t>
            </a:r>
            <a:r>
              <a:rPr lang="en-US" dirty="0" smtClean="0"/>
              <a:t> </a:t>
            </a:r>
            <a:r>
              <a:rPr lang="en-US" dirty="0" err="1" smtClean="0"/>
              <a:t>vocabulario</a:t>
            </a:r>
            <a:endParaRPr lang="en-US" dirty="0"/>
          </a:p>
        </p:txBody>
      </p:sp>
      <p:sp>
        <p:nvSpPr>
          <p:cNvPr id="3" name="Content Placeholder 2"/>
          <p:cNvSpPr>
            <a:spLocks noGrp="1"/>
          </p:cNvSpPr>
          <p:nvPr>
            <p:ph idx="1"/>
          </p:nvPr>
        </p:nvSpPr>
        <p:spPr>
          <a:xfrm>
            <a:off x="152400" y="685800"/>
            <a:ext cx="8991600" cy="6019800"/>
          </a:xfrm>
          <a:ln>
            <a:solidFill>
              <a:schemeClr val="bg1"/>
            </a:solidFill>
          </a:ln>
        </p:spPr>
        <p:txBody>
          <a:bodyPr>
            <a:normAutofit/>
          </a:bodyPr>
          <a:lstStyle/>
          <a:p>
            <a:pPr marL="0" indent="0">
              <a:buNone/>
            </a:pPr>
            <a:r>
              <a:rPr lang="en-US" dirty="0" smtClean="0">
                <a:solidFill>
                  <a:srgbClr val="0070C0"/>
                </a:solidFill>
              </a:rPr>
              <a:t>                                                         </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solidFill>
                  <a:srgbClr val="0070C0"/>
                </a:solidFill>
              </a:rPr>
              <a:t>                                               </a:t>
            </a:r>
            <a:endParaRPr lang="en-US" dirty="0" smtClean="0"/>
          </a:p>
          <a:p>
            <a:pPr marL="0" indent="0">
              <a:buNone/>
            </a:pPr>
            <a:r>
              <a:rPr lang="en-US" dirty="0" smtClean="0">
                <a:solidFill>
                  <a:srgbClr val="0070C0"/>
                </a:solidFill>
              </a:rPr>
              <a:t>                                                                                    </a:t>
            </a:r>
          </a:p>
          <a:p>
            <a:pPr marL="0" indent="0">
              <a:buNone/>
            </a:pPr>
            <a:r>
              <a:rPr lang="en-US" dirty="0" smtClean="0">
                <a:solidFill>
                  <a:srgbClr val="0070C0"/>
                </a:solidFill>
              </a:rPr>
              <a:t>                                                 </a:t>
            </a:r>
            <a:endParaRPr lang="en-US" dirty="0"/>
          </a:p>
        </p:txBody>
      </p:sp>
      <p:pic>
        <p:nvPicPr>
          <p:cNvPr id="4" name="irc_mi" descr="http://cf.ltkcdn.net/skincare/images/std/42895-384x256-IMG_1812_g.JPG"/>
          <p:cNvPicPr/>
          <p:nvPr/>
        </p:nvPicPr>
        <p:blipFill>
          <a:blip r:embed="rId2">
            <a:extLst>
              <a:ext uri="{28A0092B-C50C-407E-A947-70E740481C1C}">
                <a14:useLocalDpi xmlns:a14="http://schemas.microsoft.com/office/drawing/2010/main" val="0"/>
              </a:ext>
            </a:extLst>
          </a:blip>
          <a:srcRect/>
          <a:stretch>
            <a:fillRect/>
          </a:stretch>
        </p:blipFill>
        <p:spPr bwMode="auto">
          <a:xfrm>
            <a:off x="4440382" y="1368395"/>
            <a:ext cx="2209800" cy="1437150"/>
          </a:xfrm>
          <a:prstGeom prst="rect">
            <a:avLst/>
          </a:prstGeom>
          <a:noFill/>
          <a:ln>
            <a:noFill/>
          </a:ln>
        </p:spPr>
      </p:pic>
      <p:pic>
        <p:nvPicPr>
          <p:cNvPr id="5" name="irc_mi" descr="http://www.millionlooks.com/images/tall-woman-rolled-up-jean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702" y="1475556"/>
            <a:ext cx="1143000" cy="2291715"/>
          </a:xfrm>
          <a:prstGeom prst="rect">
            <a:avLst/>
          </a:prstGeom>
          <a:noFill/>
          <a:ln>
            <a:noFill/>
          </a:ln>
        </p:spPr>
      </p:pic>
      <p:pic>
        <p:nvPicPr>
          <p:cNvPr id="6" name="Picture 5" descr="http://2.s3.envato.com/files/3258146/Innocent_little_girl_standing_isolated_against_whit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00594" y="1368395"/>
            <a:ext cx="1714500" cy="2161309"/>
          </a:xfrm>
          <a:prstGeom prst="rect">
            <a:avLst/>
          </a:prstGeom>
          <a:noFill/>
          <a:ln>
            <a:noFill/>
          </a:ln>
        </p:spPr>
      </p:pic>
      <p:pic>
        <p:nvPicPr>
          <p:cNvPr id="8" name="Picture 7" descr="https://encrypted-tbn2.gstatic.com/images?q=tbn:ANd9GcRq9yEtkv-TdIowEwfKykwlfLBLqoCwIYFWVEOHhyCX75W--Ssj"/>
          <p:cNvPicPr/>
          <p:nvPr/>
        </p:nvPicPr>
        <p:blipFill>
          <a:blip r:embed="rId5">
            <a:extLst>
              <a:ext uri="{28A0092B-C50C-407E-A947-70E740481C1C}">
                <a14:useLocalDpi xmlns:a14="http://schemas.microsoft.com/office/drawing/2010/main" val="0"/>
              </a:ext>
            </a:extLst>
          </a:blip>
          <a:srcRect/>
          <a:stretch>
            <a:fillRect/>
          </a:stretch>
        </p:blipFill>
        <p:spPr bwMode="auto">
          <a:xfrm>
            <a:off x="590550" y="4594188"/>
            <a:ext cx="1162050" cy="1666240"/>
          </a:xfrm>
          <a:prstGeom prst="rect">
            <a:avLst/>
          </a:prstGeom>
          <a:noFill/>
          <a:ln>
            <a:noFill/>
          </a:ln>
        </p:spPr>
      </p:pic>
      <p:pic>
        <p:nvPicPr>
          <p:cNvPr id="9" name="Picture 8" descr="http://fwallpapers.com/files/images/redhead.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21476" y="3848955"/>
            <a:ext cx="2057400" cy="1390230"/>
          </a:xfrm>
          <a:prstGeom prst="rect">
            <a:avLst/>
          </a:prstGeom>
          <a:noFill/>
          <a:ln>
            <a:noFill/>
          </a:ln>
        </p:spPr>
      </p:pic>
      <p:pic>
        <p:nvPicPr>
          <p:cNvPr id="10" name="Picture 9" descr="http://us.123rf.com/400wm/400/400/pedromonteiro/pedromonteiro1102/pedromonteiro110200032/8983458-hombre-gordo-haciendo-entrenamiento-con-dumbells-mirando-de-frente.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47812" y="3930869"/>
            <a:ext cx="1434321" cy="1844008"/>
          </a:xfrm>
          <a:prstGeom prst="rect">
            <a:avLst/>
          </a:prstGeom>
          <a:noFill/>
          <a:ln>
            <a:noFill/>
          </a:ln>
        </p:spPr>
      </p:pic>
      <p:pic>
        <p:nvPicPr>
          <p:cNvPr id="11" name="Picture 10" descr="http://cdn.straightfromthea.com/wp-content/uploads/2010/05/20080605masterP01.jpg"/>
          <p:cNvPicPr/>
          <p:nvPr/>
        </p:nvPicPr>
        <p:blipFill>
          <a:blip r:embed="rId8">
            <a:extLst>
              <a:ext uri="{28A0092B-C50C-407E-A947-70E740481C1C}">
                <a14:useLocalDpi xmlns:a14="http://schemas.microsoft.com/office/drawing/2010/main" val="0"/>
              </a:ext>
            </a:extLst>
          </a:blip>
          <a:srcRect/>
          <a:stretch>
            <a:fillRect/>
          </a:stretch>
        </p:blipFill>
        <p:spPr bwMode="auto">
          <a:xfrm>
            <a:off x="7370618" y="4128738"/>
            <a:ext cx="1468582" cy="2424462"/>
          </a:xfrm>
          <a:prstGeom prst="rect">
            <a:avLst/>
          </a:prstGeom>
          <a:noFill/>
          <a:ln>
            <a:noFill/>
          </a:ln>
        </p:spPr>
      </p:pic>
      <p:pic>
        <p:nvPicPr>
          <p:cNvPr id="12" name="Picture 11" descr="https://encrypted-tbn0.gstatic.com/images?q=tbn:ANd9GcSPjvVfDsIFRgzd9pZ1IG5G5AfBALTS-GIuy_nNVQv_bkxGSOFK4w"/>
          <p:cNvPicPr/>
          <p:nvPr/>
        </p:nvPicPr>
        <p:blipFill>
          <a:blip r:embed="rId9">
            <a:extLst>
              <a:ext uri="{28A0092B-C50C-407E-A947-70E740481C1C}">
                <a14:useLocalDpi xmlns:a14="http://schemas.microsoft.com/office/drawing/2010/main" val="0"/>
              </a:ext>
            </a:extLst>
          </a:blip>
          <a:srcRect/>
          <a:stretch>
            <a:fillRect/>
          </a:stretch>
        </p:blipFill>
        <p:spPr bwMode="auto">
          <a:xfrm>
            <a:off x="2800248" y="5427308"/>
            <a:ext cx="1584180" cy="1470927"/>
          </a:xfrm>
          <a:prstGeom prst="rect">
            <a:avLst/>
          </a:prstGeom>
          <a:noFill/>
          <a:ln>
            <a:noFill/>
          </a:ln>
        </p:spPr>
      </p:pic>
      <p:sp>
        <p:nvSpPr>
          <p:cNvPr id="13" name="TextBox 12"/>
          <p:cNvSpPr txBox="1"/>
          <p:nvPr/>
        </p:nvSpPr>
        <p:spPr>
          <a:xfrm>
            <a:off x="7007146" y="3640849"/>
            <a:ext cx="3048000" cy="523220"/>
          </a:xfrm>
          <a:prstGeom prst="rect">
            <a:avLst/>
          </a:prstGeom>
          <a:noFill/>
        </p:spPr>
        <p:txBody>
          <a:bodyPr wrap="square" rtlCol="0">
            <a:spAutoFit/>
          </a:bodyPr>
          <a:lstStyle/>
          <a:p>
            <a:r>
              <a:rPr lang="en-US" sz="2800" dirty="0" err="1">
                <a:solidFill>
                  <a:srgbClr val="0070C0"/>
                </a:solidFill>
              </a:rPr>
              <a:t>flaco</a:t>
            </a:r>
            <a:r>
              <a:rPr lang="en-US" sz="2800" dirty="0">
                <a:solidFill>
                  <a:srgbClr val="0070C0"/>
                </a:solidFill>
              </a:rPr>
              <a:t> </a:t>
            </a:r>
            <a:r>
              <a:rPr lang="en-US" sz="2800" dirty="0"/>
              <a:t>(skinny)</a:t>
            </a:r>
          </a:p>
        </p:txBody>
      </p:sp>
      <p:sp>
        <p:nvSpPr>
          <p:cNvPr id="14" name="TextBox 13"/>
          <p:cNvSpPr txBox="1"/>
          <p:nvPr/>
        </p:nvSpPr>
        <p:spPr>
          <a:xfrm>
            <a:off x="5251204" y="3506278"/>
            <a:ext cx="2036285" cy="523220"/>
          </a:xfrm>
          <a:prstGeom prst="rect">
            <a:avLst/>
          </a:prstGeom>
          <a:noFill/>
        </p:spPr>
        <p:txBody>
          <a:bodyPr wrap="square" rtlCol="0">
            <a:spAutoFit/>
          </a:bodyPr>
          <a:lstStyle/>
          <a:p>
            <a:r>
              <a:rPr lang="en-US" sz="2800" dirty="0" err="1">
                <a:solidFill>
                  <a:srgbClr val="0070C0"/>
                </a:solidFill>
              </a:rPr>
              <a:t>gordo</a:t>
            </a:r>
            <a:r>
              <a:rPr lang="en-US" sz="2800" dirty="0"/>
              <a:t> (fat)</a:t>
            </a:r>
          </a:p>
        </p:txBody>
      </p:sp>
      <p:sp>
        <p:nvSpPr>
          <p:cNvPr id="15" name="TextBox 14"/>
          <p:cNvSpPr txBox="1"/>
          <p:nvPr/>
        </p:nvSpPr>
        <p:spPr>
          <a:xfrm>
            <a:off x="2304783" y="3348461"/>
            <a:ext cx="3505200" cy="523220"/>
          </a:xfrm>
          <a:prstGeom prst="rect">
            <a:avLst/>
          </a:prstGeom>
          <a:noFill/>
        </p:spPr>
        <p:txBody>
          <a:bodyPr wrap="square" rtlCol="0">
            <a:spAutoFit/>
          </a:bodyPr>
          <a:lstStyle/>
          <a:p>
            <a:r>
              <a:rPr lang="en-US" sz="2800" dirty="0" err="1">
                <a:solidFill>
                  <a:srgbClr val="0070C0"/>
                </a:solidFill>
              </a:rPr>
              <a:t>pelirrojo</a:t>
            </a:r>
            <a:r>
              <a:rPr lang="en-US" sz="2800" dirty="0"/>
              <a:t> (redhead)</a:t>
            </a:r>
          </a:p>
        </p:txBody>
      </p:sp>
      <p:sp>
        <p:nvSpPr>
          <p:cNvPr id="16" name="TextBox 15"/>
          <p:cNvSpPr txBox="1"/>
          <p:nvPr/>
        </p:nvSpPr>
        <p:spPr>
          <a:xfrm>
            <a:off x="-10606" y="3982084"/>
            <a:ext cx="2961523" cy="523220"/>
          </a:xfrm>
          <a:prstGeom prst="rect">
            <a:avLst/>
          </a:prstGeom>
          <a:noFill/>
        </p:spPr>
        <p:txBody>
          <a:bodyPr wrap="square" rtlCol="0">
            <a:spAutoFit/>
          </a:bodyPr>
          <a:lstStyle/>
          <a:p>
            <a:r>
              <a:rPr lang="en-US" sz="2800" dirty="0" err="1">
                <a:solidFill>
                  <a:srgbClr val="0070C0"/>
                </a:solidFill>
              </a:rPr>
              <a:t>morena</a:t>
            </a:r>
            <a:r>
              <a:rPr lang="en-US" sz="2800" dirty="0"/>
              <a:t> ( </a:t>
            </a:r>
            <a:r>
              <a:rPr lang="en-US" sz="2800" dirty="0" smtClean="0"/>
              <a:t>brunette)</a:t>
            </a:r>
            <a:endParaRPr lang="en-US" sz="2800" dirty="0"/>
          </a:p>
        </p:txBody>
      </p:sp>
      <p:sp>
        <p:nvSpPr>
          <p:cNvPr id="17" name="TextBox 16"/>
          <p:cNvSpPr txBox="1"/>
          <p:nvPr/>
        </p:nvSpPr>
        <p:spPr>
          <a:xfrm>
            <a:off x="4198259" y="5903893"/>
            <a:ext cx="3110345" cy="954107"/>
          </a:xfrm>
          <a:prstGeom prst="rect">
            <a:avLst/>
          </a:prstGeom>
          <a:noFill/>
        </p:spPr>
        <p:txBody>
          <a:bodyPr wrap="square" rtlCol="0">
            <a:spAutoFit/>
          </a:bodyPr>
          <a:lstStyle/>
          <a:p>
            <a:r>
              <a:rPr lang="en-US" sz="2800" dirty="0" err="1" smtClean="0">
                <a:solidFill>
                  <a:srgbClr val="0070C0"/>
                </a:solidFill>
              </a:rPr>
              <a:t>usa</a:t>
            </a:r>
            <a:r>
              <a:rPr lang="en-US" sz="2800" dirty="0" smtClean="0">
                <a:solidFill>
                  <a:srgbClr val="0070C0"/>
                </a:solidFill>
              </a:rPr>
              <a:t> </a:t>
            </a:r>
            <a:r>
              <a:rPr lang="en-US" sz="2800" dirty="0" err="1" smtClean="0">
                <a:solidFill>
                  <a:srgbClr val="0070C0"/>
                </a:solidFill>
              </a:rPr>
              <a:t>lentes</a:t>
            </a:r>
            <a:r>
              <a:rPr lang="en-US" sz="2800" dirty="0" smtClean="0">
                <a:solidFill>
                  <a:srgbClr val="0070C0"/>
                </a:solidFill>
              </a:rPr>
              <a:t>  </a:t>
            </a:r>
            <a:r>
              <a:rPr lang="en-US" sz="2800" dirty="0" smtClean="0"/>
              <a:t>( wears glasses</a:t>
            </a:r>
            <a:r>
              <a:rPr lang="en-US" dirty="0"/>
              <a:t>)</a:t>
            </a:r>
          </a:p>
        </p:txBody>
      </p:sp>
      <p:sp>
        <p:nvSpPr>
          <p:cNvPr id="20" name="TextBox 19"/>
          <p:cNvSpPr txBox="1"/>
          <p:nvPr/>
        </p:nvSpPr>
        <p:spPr>
          <a:xfrm>
            <a:off x="144440" y="999063"/>
            <a:ext cx="2372923" cy="523220"/>
          </a:xfrm>
          <a:prstGeom prst="rect">
            <a:avLst/>
          </a:prstGeom>
          <a:noFill/>
        </p:spPr>
        <p:txBody>
          <a:bodyPr wrap="square" rtlCol="0">
            <a:spAutoFit/>
          </a:bodyPr>
          <a:lstStyle/>
          <a:p>
            <a:r>
              <a:rPr lang="en-US" sz="2800" dirty="0" err="1">
                <a:solidFill>
                  <a:srgbClr val="0070C0"/>
                </a:solidFill>
              </a:rPr>
              <a:t>a</a:t>
            </a:r>
            <a:r>
              <a:rPr lang="en-US" sz="2800" dirty="0" err="1" smtClean="0">
                <a:solidFill>
                  <a:srgbClr val="0070C0"/>
                </a:solidFill>
              </a:rPr>
              <a:t>lta</a:t>
            </a:r>
            <a:r>
              <a:rPr lang="en-US" sz="2800" dirty="0" smtClean="0">
                <a:solidFill>
                  <a:srgbClr val="0070C0"/>
                </a:solidFill>
              </a:rPr>
              <a:t>  </a:t>
            </a:r>
            <a:r>
              <a:rPr lang="en-US" sz="2800" dirty="0" smtClean="0"/>
              <a:t>(tall)</a:t>
            </a:r>
            <a:endParaRPr lang="en-US" sz="2800" dirty="0"/>
          </a:p>
        </p:txBody>
      </p:sp>
      <p:sp>
        <p:nvSpPr>
          <p:cNvPr id="22" name="TextBox 21"/>
          <p:cNvSpPr txBox="1"/>
          <p:nvPr/>
        </p:nvSpPr>
        <p:spPr>
          <a:xfrm>
            <a:off x="1959017" y="892784"/>
            <a:ext cx="2390775" cy="523220"/>
          </a:xfrm>
          <a:prstGeom prst="rect">
            <a:avLst/>
          </a:prstGeom>
          <a:noFill/>
        </p:spPr>
        <p:txBody>
          <a:bodyPr wrap="square" rtlCol="0">
            <a:spAutoFit/>
          </a:bodyPr>
          <a:lstStyle/>
          <a:p>
            <a:r>
              <a:rPr lang="en-US" sz="2800" dirty="0" err="1">
                <a:solidFill>
                  <a:srgbClr val="0070C0"/>
                </a:solidFill>
              </a:rPr>
              <a:t>baja</a:t>
            </a:r>
            <a:r>
              <a:rPr lang="en-US" sz="2800" dirty="0"/>
              <a:t> (short) </a:t>
            </a:r>
          </a:p>
        </p:txBody>
      </p:sp>
      <p:sp>
        <p:nvSpPr>
          <p:cNvPr id="23" name="TextBox 22"/>
          <p:cNvSpPr txBox="1"/>
          <p:nvPr/>
        </p:nvSpPr>
        <p:spPr>
          <a:xfrm>
            <a:off x="4408676" y="815840"/>
            <a:ext cx="2830324" cy="954107"/>
          </a:xfrm>
          <a:prstGeom prst="rect">
            <a:avLst/>
          </a:prstGeom>
          <a:noFill/>
        </p:spPr>
        <p:txBody>
          <a:bodyPr wrap="square" rtlCol="0">
            <a:spAutoFit/>
          </a:bodyPr>
          <a:lstStyle/>
          <a:p>
            <a:r>
              <a:rPr lang="en-US" sz="2800" dirty="0" err="1">
                <a:solidFill>
                  <a:srgbClr val="0070C0"/>
                </a:solidFill>
              </a:rPr>
              <a:t>pecas</a:t>
            </a:r>
            <a:r>
              <a:rPr lang="en-US" sz="2800" dirty="0">
                <a:solidFill>
                  <a:srgbClr val="0070C0"/>
                </a:solidFill>
              </a:rPr>
              <a:t> </a:t>
            </a:r>
            <a:r>
              <a:rPr lang="en-US" sz="2800" dirty="0"/>
              <a:t>(freckles)</a:t>
            </a:r>
            <a:endParaRPr lang="en-US" sz="2800" dirty="0">
              <a:solidFill>
                <a:srgbClr val="0070C0"/>
              </a:solidFill>
            </a:endParaRPr>
          </a:p>
          <a:p>
            <a:r>
              <a:rPr lang="en-US" sz="2800" dirty="0" smtClean="0"/>
              <a:t> </a:t>
            </a:r>
            <a:endParaRPr lang="en-US" sz="2800" dirty="0"/>
          </a:p>
        </p:txBody>
      </p:sp>
      <p:sp>
        <p:nvSpPr>
          <p:cNvPr id="24" name="Rectangle 23"/>
          <p:cNvSpPr/>
          <p:nvPr/>
        </p:nvSpPr>
        <p:spPr>
          <a:xfrm>
            <a:off x="7007146" y="880694"/>
            <a:ext cx="2060654" cy="523220"/>
          </a:xfrm>
          <a:prstGeom prst="rect">
            <a:avLst/>
          </a:prstGeom>
        </p:spPr>
        <p:txBody>
          <a:bodyPr wrap="square">
            <a:spAutoFit/>
          </a:bodyPr>
          <a:lstStyle/>
          <a:p>
            <a:r>
              <a:rPr lang="en-US" sz="2800" dirty="0" err="1" smtClean="0">
                <a:solidFill>
                  <a:srgbClr val="0070C0"/>
                </a:solidFill>
              </a:rPr>
              <a:t>rubia</a:t>
            </a:r>
            <a:r>
              <a:rPr lang="en-US" sz="2800" dirty="0" smtClean="0">
                <a:solidFill>
                  <a:srgbClr val="0070C0"/>
                </a:solidFill>
              </a:rPr>
              <a:t> </a:t>
            </a:r>
            <a:r>
              <a:rPr lang="en-US" sz="2800" dirty="0" smtClean="0"/>
              <a:t>(bond)</a:t>
            </a:r>
            <a:endParaRPr lang="en-US" sz="2800" dirty="0">
              <a:solidFill>
                <a:srgbClr val="0070C0"/>
              </a:solidFill>
            </a:endParaRPr>
          </a:p>
        </p:txBody>
      </p:sp>
      <p:pic>
        <p:nvPicPr>
          <p:cNvPr id="25" name="Picture 24" descr="http://content9.flixster.com/question/36/38/90/3638903_std.jpg"/>
          <p:cNvPicPr/>
          <p:nvPr/>
        </p:nvPicPr>
        <p:blipFill>
          <a:blip r:embed="rId10">
            <a:extLst>
              <a:ext uri="{28A0092B-C50C-407E-A947-70E740481C1C}">
                <a14:useLocalDpi xmlns:a14="http://schemas.microsoft.com/office/drawing/2010/main" val="0"/>
              </a:ext>
            </a:extLst>
          </a:blip>
          <a:srcRect/>
          <a:stretch>
            <a:fillRect/>
          </a:stretch>
        </p:blipFill>
        <p:spPr bwMode="auto">
          <a:xfrm>
            <a:off x="7370618" y="1364852"/>
            <a:ext cx="1468582" cy="2022438"/>
          </a:xfrm>
          <a:prstGeom prst="rect">
            <a:avLst/>
          </a:prstGeom>
          <a:noFill/>
          <a:ln>
            <a:noFill/>
          </a:ln>
        </p:spPr>
      </p:pic>
    </p:spTree>
    <p:extLst>
      <p:ext uri="{BB962C8B-B14F-4D97-AF65-F5344CB8AC3E}">
        <p14:creationId xmlns:p14="http://schemas.microsoft.com/office/powerpoint/2010/main" val="2339260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457200"/>
            <a:ext cx="8305800" cy="2123658"/>
          </a:xfrm>
          <a:prstGeom prst="rect">
            <a:avLst/>
          </a:prstGeom>
        </p:spPr>
        <p:txBody>
          <a:bodyPr wrap="square">
            <a:spAutoFit/>
          </a:bodyPr>
          <a:lstStyle/>
          <a:p>
            <a:pPr algn="ctr">
              <a:defRPr/>
            </a:pPr>
            <a:r>
              <a:rPr lang="en-GB" sz="6600" dirty="0">
                <a:solidFill>
                  <a:srgbClr val="009900"/>
                </a:solidFill>
                <a:latin typeface="Comic Sans MS" pitchFamily="66" charset="0"/>
              </a:rPr>
              <a:t>¿</a:t>
            </a:r>
            <a:r>
              <a:rPr lang="en-US" sz="6600" kern="10" dirty="0" err="1">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Adivina</a:t>
            </a:r>
            <a:r>
              <a:rPr lang="en-US" sz="6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 </a:t>
            </a:r>
            <a:r>
              <a:rPr lang="en-US" sz="6600" kern="10" dirty="0" err="1">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Quién</a:t>
            </a:r>
            <a:r>
              <a:rPr lang="en-US" sz="6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 </a:t>
            </a:r>
            <a:r>
              <a:rPr lang="en-US" sz="6600" kern="10" dirty="0" err="1" smtClean="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Es</a:t>
            </a:r>
            <a:r>
              <a:rPr lang="en-US" sz="6600" kern="10" dirty="0" smtClean="0">
                <a:ln w="9525">
                  <a:solidFill>
                    <a:srgbClr val="008000"/>
                  </a:solidFill>
                  <a:round/>
                  <a:headEnd/>
                  <a:tailEnd/>
                </a:ln>
                <a:solidFill>
                  <a:srgbClr val="009900"/>
                </a:solidFill>
                <a:effectLst>
                  <a:outerShdw dist="563972" dir="14049741" sx="125000" sy="125000" algn="tl" rotWithShape="0">
                    <a:srgbClr val="C7DFD3">
                      <a:alpha val="80000"/>
                    </a:srgbClr>
                  </a:outerShdw>
                </a:effectLst>
                <a:latin typeface="Times New Roman"/>
                <a:cs typeface="Times New Roman"/>
              </a:rPr>
              <a:t>?</a:t>
            </a:r>
            <a:endParaRPr lang="en-US" sz="6600" kern="10" dirty="0">
              <a:ln w="9525">
                <a:solidFill>
                  <a:srgbClr val="008000"/>
                </a:solidFill>
                <a:round/>
                <a:headEnd/>
                <a:tailEnd/>
              </a:ln>
              <a:solidFill>
                <a:srgbClr val="009900"/>
              </a:solidFill>
              <a:effectLst>
                <a:outerShdw dist="563972" dir="14049741" sx="125000" sy="125000" algn="tl" rotWithShape="0">
                  <a:srgbClr val="C7DFD3">
                    <a:alpha val="80000"/>
                  </a:srgbClr>
                </a:outerShdw>
              </a:effectLst>
              <a:latin typeface="Times New Roman"/>
              <a:cs typeface="Times New Roman"/>
            </a:endParaRPr>
          </a:p>
          <a:p>
            <a:pPr algn="ctr">
              <a:defRPr/>
            </a:pPr>
            <a:r>
              <a:rPr lang="en-US" sz="6600" kern="10" dirty="0">
                <a:ln w="9525">
                  <a:solidFill>
                    <a:srgbClr val="008000"/>
                  </a:solidFill>
                  <a:round/>
                  <a:headEnd/>
                  <a:tailEnd/>
                </a:ln>
                <a:solidFill>
                  <a:srgbClr val="009900"/>
                </a:solidFill>
                <a:effectLst>
                  <a:outerShdw dist="563972" dir="14049741" sx="125000" sy="125000" algn="tl" rotWithShape="0">
                    <a:srgbClr val="C7DFD3">
                      <a:alpha val="80000"/>
                    </a:srgbClr>
                  </a:outerShdw>
                </a:effectLst>
                <a:latin typeface="Times New Roman"/>
                <a:cs typeface="Times New Roman"/>
              </a:rPr>
              <a:t>(Guess Who?)</a:t>
            </a:r>
          </a:p>
        </p:txBody>
      </p:sp>
      <p:pic>
        <p:nvPicPr>
          <p:cNvPr id="5" name="Picture 5" descr="0auncpyr[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3429000"/>
            <a:ext cx="2758970" cy="24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1834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863" y="41233"/>
            <a:ext cx="1503217" cy="186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2080" y="27708"/>
            <a:ext cx="1516207" cy="187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9233" y="-6928"/>
            <a:ext cx="1556676" cy="191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0545" y="27708"/>
            <a:ext cx="1373187" cy="185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4514" y="27707"/>
            <a:ext cx="1330325" cy="185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7115" y="20780"/>
            <a:ext cx="1520985" cy="186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773238"/>
            <a:ext cx="1409700"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03350" y="1773238"/>
            <a:ext cx="140017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3213" y="1773238"/>
            <a:ext cx="1406525"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84663" y="1844675"/>
            <a:ext cx="1317625" cy="162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51500" y="1844675"/>
            <a:ext cx="1663700"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5200" y="1807874"/>
            <a:ext cx="1662112" cy="1660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3429000"/>
            <a:ext cx="1438275" cy="174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76375" y="3573463"/>
            <a:ext cx="1316038"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43213" y="3573463"/>
            <a:ext cx="1320800"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84663" y="3573463"/>
            <a:ext cx="1325562"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24524" y="3573463"/>
            <a:ext cx="159067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15199" y="3565093"/>
            <a:ext cx="1835150"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5137150"/>
            <a:ext cx="1331913"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331913" y="5243513"/>
            <a:ext cx="1320800"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627313" y="5224463"/>
            <a:ext cx="1306512"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995738" y="5240338"/>
            <a:ext cx="1316037" cy="161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1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11775" y="5245894"/>
            <a:ext cx="1851025"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162801" y="5206568"/>
            <a:ext cx="1954212"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5" y="-381000"/>
            <a:ext cx="8991600" cy="1648691"/>
          </a:xfrm>
        </p:spPr>
        <p:txBody>
          <a:bodyPr/>
          <a:lstStyle/>
          <a:p>
            <a:r>
              <a:rPr lang="en-US" b="1" dirty="0" smtClean="0">
                <a:solidFill>
                  <a:srgbClr val="0070C0"/>
                </a:solidFill>
              </a:rPr>
              <a:t>Describe </a:t>
            </a:r>
            <a:r>
              <a:rPr lang="en-US" b="1" dirty="0" err="1" smtClean="0">
                <a:solidFill>
                  <a:srgbClr val="0070C0"/>
                </a:solidFill>
              </a:rPr>
              <a:t>cómo</a:t>
            </a:r>
            <a:r>
              <a:rPr lang="en-US" b="1" dirty="0" smtClean="0">
                <a:solidFill>
                  <a:srgbClr val="0070C0"/>
                </a:solidFill>
              </a:rPr>
              <a:t> son </a:t>
            </a:r>
            <a:r>
              <a:rPr lang="en-US" b="1" dirty="0" err="1" smtClean="0">
                <a:solidFill>
                  <a:srgbClr val="0070C0"/>
                </a:solidFill>
              </a:rPr>
              <a:t>ellos</a:t>
            </a:r>
            <a:r>
              <a:rPr lang="en-US" b="1" dirty="0" smtClean="0">
                <a:solidFill>
                  <a:srgbClr val="0070C0"/>
                </a:solidFill>
              </a:rPr>
              <a:t> </a:t>
            </a:r>
            <a:endParaRPr lang="en-US" b="1" dirty="0">
              <a:solidFill>
                <a:srgbClr val="0070C0"/>
              </a:solidFill>
            </a:endParaRPr>
          </a:p>
        </p:txBody>
      </p:sp>
      <p:pic>
        <p:nvPicPr>
          <p:cNvPr id="5" name="Picture 4" descr="http://1.bp.blogspot.com/-_2s-qCK5nyY/TZcL9B_UZdI/AAAAAAAAAQ8/BUpHRaIEhCo/s1600/Familia_Botero.jpg"/>
          <p:cNvPicPr/>
          <p:nvPr/>
        </p:nvPicPr>
        <p:blipFill>
          <a:blip r:embed="rId2">
            <a:extLst>
              <a:ext uri="{28A0092B-C50C-407E-A947-70E740481C1C}">
                <a14:useLocalDpi xmlns:a14="http://schemas.microsoft.com/office/drawing/2010/main" val="0"/>
              </a:ext>
            </a:extLst>
          </a:blip>
          <a:srcRect/>
          <a:stretch>
            <a:fillRect/>
          </a:stretch>
        </p:blipFill>
        <p:spPr bwMode="auto">
          <a:xfrm>
            <a:off x="2362200" y="990600"/>
            <a:ext cx="5105400" cy="5638800"/>
          </a:xfrm>
          <a:prstGeom prst="rect">
            <a:avLst/>
          </a:prstGeom>
          <a:noFill/>
          <a:ln>
            <a:noFill/>
          </a:ln>
        </p:spPr>
      </p:pic>
    </p:spTree>
    <p:extLst>
      <p:ext uri="{BB962C8B-B14F-4D97-AF65-F5344CB8AC3E}">
        <p14:creationId xmlns:p14="http://schemas.microsoft.com/office/powerpoint/2010/main" val="42547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normAutofit/>
          </a:bodyPr>
          <a:lstStyle/>
          <a:p>
            <a:r>
              <a:rPr lang="en-US" sz="4800" dirty="0" smtClean="0">
                <a:solidFill>
                  <a:srgbClr val="FF0000"/>
                </a:solidFill>
              </a:rPr>
              <a:t>¡Han </a:t>
            </a:r>
            <a:r>
              <a:rPr lang="en-US" sz="4800" dirty="0" err="1" smtClean="0">
                <a:solidFill>
                  <a:srgbClr val="FF0000"/>
                </a:solidFill>
              </a:rPr>
              <a:t>secuestrado</a:t>
            </a:r>
            <a:r>
              <a:rPr lang="en-US" sz="4800" dirty="0" smtClean="0">
                <a:solidFill>
                  <a:srgbClr val="FF0000"/>
                </a:solidFill>
              </a:rPr>
              <a:t> al </a:t>
            </a:r>
            <a:r>
              <a:rPr lang="en-US" sz="4800" dirty="0" err="1" smtClean="0">
                <a:solidFill>
                  <a:srgbClr val="FF0000"/>
                </a:solidFill>
              </a:rPr>
              <a:t>alcalde</a:t>
            </a:r>
            <a:r>
              <a:rPr lang="en-US" sz="4800" dirty="0" smtClean="0">
                <a:solidFill>
                  <a:srgbClr val="FF0000"/>
                </a:solidFill>
              </a:rPr>
              <a:t>!</a:t>
            </a:r>
            <a:endParaRPr lang="en-US" sz="4800" dirty="0">
              <a:solidFill>
                <a:srgbClr val="FF0000"/>
              </a:solidFill>
            </a:endParaRPr>
          </a:p>
        </p:txBody>
      </p:sp>
      <p:sp>
        <p:nvSpPr>
          <p:cNvPr id="3" name="Content Placeholder 2"/>
          <p:cNvSpPr>
            <a:spLocks noGrp="1"/>
          </p:cNvSpPr>
          <p:nvPr>
            <p:ph idx="1"/>
          </p:nvPr>
        </p:nvSpPr>
        <p:spPr>
          <a:xfrm>
            <a:off x="0" y="1219200"/>
            <a:ext cx="8991600" cy="5638800"/>
          </a:xfrm>
        </p:spPr>
        <p:txBody>
          <a:bodyPr>
            <a:normAutofit/>
          </a:bodyPr>
          <a:lstStyle/>
          <a:p>
            <a:pPr>
              <a:buNone/>
            </a:pPr>
            <a:r>
              <a:rPr lang="en-US" dirty="0" smtClean="0"/>
              <a:t>	The </a:t>
            </a:r>
            <a:r>
              <a:rPr lang="en-US" dirty="0"/>
              <a:t>city of Madrid is in shock. This </a:t>
            </a:r>
            <a:r>
              <a:rPr lang="en-US" dirty="0" smtClean="0"/>
              <a:t>afternoon </a:t>
            </a:r>
            <a:r>
              <a:rPr lang="en-US" dirty="0"/>
              <a:t>the mayor, </a:t>
            </a:r>
            <a:r>
              <a:rPr lang="en-US" dirty="0" smtClean="0"/>
              <a:t>Don Ramón </a:t>
            </a:r>
            <a:r>
              <a:rPr lang="en-US" dirty="0"/>
              <a:t>Sanchez has been </a:t>
            </a:r>
            <a:r>
              <a:rPr lang="en-US" dirty="0" smtClean="0"/>
              <a:t>kidnapped. </a:t>
            </a:r>
            <a:r>
              <a:rPr lang="en-US" dirty="0"/>
              <a:t>There are several suspects but the police have not been able to identify the </a:t>
            </a:r>
            <a:r>
              <a:rPr lang="en-US" dirty="0" smtClean="0"/>
              <a:t>kidnapper. Mr. Sanchez was seen today in the morning talking to someone who appears </a:t>
            </a:r>
            <a:r>
              <a:rPr lang="en-US" smtClean="0"/>
              <a:t>to have </a:t>
            </a:r>
            <a:r>
              <a:rPr lang="en-US" dirty="0" smtClean="0"/>
              <a:t>brown hair, blue eyes, is very tall, thin and wears glasses. Since you are well known for your job as detectives in Madrid, you have decided to help the police with the case. Read the suspects records </a:t>
            </a:r>
            <a:r>
              <a:rPr lang="en-US" dirty="0"/>
              <a:t>according to the municipal police.</a:t>
            </a:r>
          </a:p>
          <a:p>
            <a:pPr>
              <a:buNone/>
            </a:pPr>
            <a:endParaRPr lang="en-US" dirty="0"/>
          </a:p>
        </p:txBody>
      </p:sp>
      <p:sp>
        <p:nvSpPr>
          <p:cNvPr id="6" name="Rectangle 5"/>
          <p:cNvSpPr/>
          <p:nvPr/>
        </p:nvSpPr>
        <p:spPr>
          <a:xfrm>
            <a:off x="2493818" y="4038600"/>
            <a:ext cx="4135582" cy="2819400"/>
          </a:xfrm>
          <a:prstGeom prst="rect">
            <a:avLst/>
          </a:prstGeom>
          <a:blipFill dpi="0" rotWithShape="1">
            <a:blip r:embed="rId2">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1802</TotalTime>
  <Words>98</Words>
  <Application>Microsoft Office PowerPoint</Application>
  <PresentationFormat>On-screen Show (4:3)</PresentationFormat>
  <Paragraphs>36</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Me llamo _________        Clase 8N La fecha es el 23 de mayo del 2013 </vt:lpstr>
      <vt:lpstr>Más vocabulario</vt:lpstr>
      <vt:lpstr>PowerPoint Presentation</vt:lpstr>
      <vt:lpstr>PowerPoint Presentation</vt:lpstr>
      <vt:lpstr>Describe cómo son ellos </vt:lpstr>
      <vt:lpstr>¡Han secuestrado al alcalde!</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8N La fecha es el 10 de mayo del 2013</dc:title>
  <dc:creator>Owner</dc:creator>
  <cp:lastModifiedBy>Dennis Gereritz</cp:lastModifiedBy>
  <cp:revision>38</cp:revision>
  <dcterms:created xsi:type="dcterms:W3CDTF">2013-05-14T02:08:22Z</dcterms:created>
  <dcterms:modified xsi:type="dcterms:W3CDTF">2013-05-28T19:08:00Z</dcterms:modified>
</cp:coreProperties>
</file>